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7" r:id="rId17"/>
    <p:sldId id="274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B77"/>
    <a:srgbClr val="FF7E79"/>
    <a:srgbClr val="FCD4AF"/>
    <a:srgbClr val="9EAC7F"/>
    <a:srgbClr val="FAB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/>
    <p:restoredTop sz="94653"/>
  </p:normalViewPr>
  <p:slideViewPr>
    <p:cSldViewPr snapToGrid="0" snapToObjects="1">
      <p:cViewPr>
        <p:scale>
          <a:sx n="110" d="100"/>
          <a:sy n="110" d="100"/>
        </p:scale>
        <p:origin x="144" y="256"/>
      </p:cViewPr>
      <p:guideLst>
        <p:guide orient="horz" pos="61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9C0F6-DDDF-1946-8989-8339EE0306EC}" type="datetimeFigureOut">
              <a:rPr lang="en-US" smtClean="0"/>
              <a:t>6/21/26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DF7EC-933A-4641-9AB6-A8B857B8F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0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2DF7EC-933A-4641-9AB6-A8B857B8FFE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1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8AE18-6EAA-D34B-9A00-76E4223D0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81CDE3-5599-B94E-9718-B3B7F480A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12999-0606-B948-8AD2-817FE6730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90676-CC5C-1C48-9510-AC0DB881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3E6ED-266C-C74F-A22E-85C8CB61E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DCA4-1C2D-D34C-A9FC-972F14726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493EB-E61D-2D4B-8CCA-FE0071042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A28EF-378F-6944-938B-AFAE44D30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4CA2-51B5-9B4A-AEE9-DFC77C06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62F44-41C6-D548-ADBE-3E9C8436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6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5DC4B0-2216-9E43-8634-D7915B290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B2288-1EC2-1649-8B15-BDDF3D336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C2578-08BB-8642-BF05-93D4CD61F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CBF0B-9A8F-BD49-AE3E-CBBADD57C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9AE93-B3A7-D049-9BE3-4C8283B1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3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1549-79C5-B841-B1CB-1C479F884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D895F-03ED-C54C-840C-A4FD1DF75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A91-3E7C-3D45-9ECB-724CFC1D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FD79C-AA27-9B4B-9D05-CBDEA8C2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D183F-5ACA-3A47-B75B-D0494EC0A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1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0846-F082-8543-BD1F-BD9D133FB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DA663-D8F0-C04E-8579-850E8B3DE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C1178-2CD8-F94F-9636-296AB23BD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D47C8-D650-CE4B-A9B6-2ADF437D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81E19-FDF0-C14E-A814-AB904D752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2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1008E-5EE0-1B43-AF4A-D31B2BBC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679C1-AF25-3544-9F2F-C7B4625F8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54277-A481-5842-8198-79BE0D035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C8516-BCAD-C84F-B09B-11E83BD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7DCF3-7D2F-BC41-9626-DE8350AD9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564C3-7D75-4845-9E9E-4107CD8E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3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E9EF4-EABD-5341-9572-FB44060F0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D1204-1FE0-B54C-A85A-C310C71A6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E7BD4-B44A-3B4B-B96F-C0C944AB2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EB1F2A-BEA0-A54E-90FD-1737BF01B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B8AEDF-5C2E-444F-9F52-3EE993965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2C83F1-DAB7-1A40-B25A-0231C9E1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7F277-3E85-694A-9A77-86766F21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1347E-E35C-9845-B919-5B7F2C59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1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915D0-9387-BA48-AC63-16812F9F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CA9A8F-1EF5-F942-8B96-22513E36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DC449-48D7-444E-8662-A48AE82CE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5C5701-116B-CA4A-8B3B-2C375F342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5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DB1219-D13B-7648-ACEF-46077AAC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580843-5117-6345-B16A-6423BBF9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D30C6-6E42-4F4C-ADAE-84DEBA52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8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6186-D995-CB46-AEF3-C1685363F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56FFA-6226-4941-9D84-DB0B61274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69284-FEB9-054C-B094-21589C1BC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AA73A-F530-B444-BE99-416B9DC9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173E4-12F2-9E41-BC3D-481A284A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6807B-C6BD-8145-8180-F63EC71D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8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6651F-F4D6-2848-A725-B2FE0879E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CCF3DC-2D80-2740-ADC5-4EC97378A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9B1B3-DD35-5A46-BEE9-18663C174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35A4C-B6B7-834B-96DB-E470D577A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81F69-1B21-7D4F-8C9A-E95DB2E3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32705-3E01-104C-8D67-9B6C4C0E9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1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32A7D8-2E71-7844-96D9-5F812DC0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0D7FD-8EB0-5F46-87E9-34F253629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60C4E-457E-6D48-A414-E2E31C9AD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EC8F1-C4DE-4A42-9936-69FBA64BA212}" type="datetimeFigureOut">
              <a:rPr lang="en-US" smtClean="0"/>
              <a:t>6/21/26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E01A2-620A-E24F-9A2E-66DBC0808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1FDF3-F380-EE45-8631-91D6156CA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FC09C-3749-8440-8909-EB175C8F3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7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4CABA-0232-494A-BC62-3EF8ED158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1075"/>
            <a:ext cx="9144000" cy="937550"/>
          </a:xfrm>
        </p:spPr>
        <p:txBody>
          <a:bodyPr/>
          <a:lstStyle/>
          <a:p>
            <a:r>
              <a:rPr lang="en-US" sz="5400" dirty="0"/>
              <a:t>Coloring Dominoes*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EB20D-A6C5-2748-859D-84C7E2E2D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63546"/>
            <a:ext cx="9144000" cy="1537121"/>
          </a:xfrm>
        </p:spPr>
        <p:txBody>
          <a:bodyPr>
            <a:normAutofit/>
          </a:bodyPr>
          <a:lstStyle/>
          <a:p>
            <a:r>
              <a:rPr lang="en-US" sz="2700" dirty="0"/>
              <a:t>If we suppose that any two dominoes touching at</a:t>
            </a:r>
          </a:p>
          <a:p>
            <a:r>
              <a:rPr lang="en-US" sz="2700" dirty="0"/>
              <a:t>either an edge or a corner must have different colors.</a:t>
            </a:r>
          </a:p>
          <a:p>
            <a:r>
              <a:rPr lang="en-US" sz="2700" dirty="0"/>
              <a:t>Then we can show that at least five colors are required.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4A18F-FC3B-9F43-9A29-59220E5AF5A1}"/>
              </a:ext>
            </a:extLst>
          </p:cNvPr>
          <p:cNvSpPr txBox="1"/>
          <p:nvPr/>
        </p:nvSpPr>
        <p:spPr>
          <a:xfrm>
            <a:off x="3351691" y="4345588"/>
            <a:ext cx="548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Or more precisely, a region that is tiled with dominoes.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BECB63-C488-FD49-86E9-EE73058E1FA2}"/>
              </a:ext>
            </a:extLst>
          </p:cNvPr>
          <p:cNvSpPr txBox="1"/>
          <p:nvPr/>
        </p:nvSpPr>
        <p:spPr>
          <a:xfrm>
            <a:off x="5356470" y="5203672"/>
            <a:ext cx="1479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by Rod Fletcher</a:t>
            </a:r>
          </a:p>
          <a:p>
            <a:pPr algn="ctr"/>
            <a:r>
              <a:rPr lang="en-US" sz="1600" dirty="0"/>
              <a:t>2026-06-22</a:t>
            </a:r>
          </a:p>
        </p:txBody>
      </p:sp>
    </p:spTree>
    <p:extLst>
      <p:ext uri="{BB962C8B-B14F-4D97-AF65-F5344CB8AC3E}">
        <p14:creationId xmlns:p14="http://schemas.microsoft.com/office/powerpoint/2010/main" val="146216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9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4A927E-598E-B24F-8FE0-679FC9E6C407}"/>
              </a:ext>
            </a:extLst>
          </p:cNvPr>
          <p:cNvSpPr txBox="1"/>
          <p:nvPr/>
        </p:nvSpPr>
        <p:spPr>
          <a:xfrm>
            <a:off x="3446166" y="652046"/>
            <a:ext cx="532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Choosing red for A didn’t work.  Now we will try green.</a:t>
            </a:r>
          </a:p>
        </p:txBody>
      </p:sp>
    </p:spTree>
    <p:extLst>
      <p:ext uri="{BB962C8B-B14F-4D97-AF65-F5344CB8AC3E}">
        <p14:creationId xmlns:p14="http://schemas.microsoft.com/office/powerpoint/2010/main" val="1784993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180F4B-97F6-3E47-95D8-EC377C581A43}"/>
              </a:ext>
            </a:extLst>
          </p:cNvPr>
          <p:cNvSpPr txBox="1"/>
          <p:nvPr/>
        </p:nvSpPr>
        <p:spPr>
          <a:xfrm>
            <a:off x="3497142" y="652046"/>
            <a:ext cx="5218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is one domino that is forced to be colored blue.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4E6930C-846D-654A-AC0B-0CD4FAE56342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D80A55B-9099-1C42-862B-D16DC7FB691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12523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EA75CD-460F-094C-A81B-4C9059439FE9}"/>
              </a:ext>
            </a:extLst>
          </p:cNvPr>
          <p:cNvSpPr txBox="1"/>
          <p:nvPr/>
        </p:nvSpPr>
        <p:spPr>
          <a:xfrm>
            <a:off x="3051512" y="652046"/>
            <a:ext cx="6088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two dominoes adjacent to the blue one are likewise forced.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5E497DF-E636-A542-B043-74CEC60F52CC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025F211-71C2-6B4F-B6E5-93DE4E55BF8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37323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EA75CD-460F-094C-A81B-4C9059439FE9}"/>
              </a:ext>
            </a:extLst>
          </p:cNvPr>
          <p:cNvSpPr txBox="1"/>
          <p:nvPr/>
        </p:nvSpPr>
        <p:spPr>
          <a:xfrm>
            <a:off x="3827748" y="657909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next two dominoes going down are forced to alternate between blue and green.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687A65E-6F98-5142-BA3E-EFD665A88332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071F6D3-93C0-4048-9250-00761B949436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24321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EA75CD-460F-094C-A81B-4C9059439FE9}"/>
              </a:ext>
            </a:extLst>
          </p:cNvPr>
          <p:cNvSpPr txBox="1"/>
          <p:nvPr/>
        </p:nvSpPr>
        <p:spPr>
          <a:xfrm>
            <a:off x="3827748" y="657909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Two dominoes to the left are forced to alternate between yellow and red.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FE67798-66D6-1743-AFE3-E72478DDCF78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2EB9EB-5EDA-B34E-A832-CD198D8A8E06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72098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EA75CD-460F-094C-A81B-4C9059439FE9}"/>
              </a:ext>
            </a:extLst>
          </p:cNvPr>
          <p:cNvSpPr txBox="1"/>
          <p:nvPr/>
        </p:nvSpPr>
        <p:spPr>
          <a:xfrm>
            <a:off x="3827748" y="657909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alternating patterns are forced to continue, first blue, then yellow.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5182A88-E102-B243-BE2F-BB746085B3CE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56F5044-7807-524D-B7B8-08B1B4CEA35A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17557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EA75CD-460F-094C-A81B-4C9059439FE9}"/>
              </a:ext>
            </a:extLst>
          </p:cNvPr>
          <p:cNvSpPr txBox="1"/>
          <p:nvPr/>
        </p:nvSpPr>
        <p:spPr>
          <a:xfrm>
            <a:off x="3793022" y="657909"/>
            <a:ext cx="4621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is still one place where a color is forced.  The upper left domino must be colored green.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0E3E568-AC35-7C43-B742-50D4F091748C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D931077-E6BA-5345-A282-553C81239B1A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91023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B6AD4F0-9315-2D40-9914-CCAD39A967CA}"/>
              </a:ext>
            </a:extLst>
          </p:cNvPr>
          <p:cNvSpPr txBox="1"/>
          <p:nvPr/>
        </p:nvSpPr>
        <p:spPr>
          <a:xfrm>
            <a:off x="3295023" y="660149"/>
            <a:ext cx="5629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Moving counterclockwise around the left side, the dominoes are forced to alternate between blue and green.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19DEA1A-C393-1741-A0C6-B5556ADF1F23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180CFE5-39F4-BA46-85BB-C126C85AA488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610164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B80F72-E167-D94E-B611-0D169B94E794}"/>
              </a:ext>
            </a:extLst>
          </p:cNvPr>
          <p:cNvSpPr txBox="1"/>
          <p:nvPr/>
        </p:nvSpPr>
        <p:spPr>
          <a:xfrm>
            <a:off x="3690627" y="657909"/>
            <a:ext cx="4810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 this point, no colors are forced.</a:t>
            </a:r>
          </a:p>
          <a:p>
            <a:pPr algn="ctr"/>
            <a:r>
              <a:rPr lang="en-US" dirty="0"/>
              <a:t>We will first try red for the domino labeled B.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2324C9A-83E1-544D-9009-065FB42C82D0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3E7B540-8150-5946-9FCE-CF18080E3150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532462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B80F72-E167-D94E-B611-0D169B94E794}"/>
              </a:ext>
            </a:extLst>
          </p:cNvPr>
          <p:cNvSpPr txBox="1"/>
          <p:nvPr/>
        </p:nvSpPr>
        <p:spPr>
          <a:xfrm>
            <a:off x="2398853" y="657909"/>
            <a:ext cx="7394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counterclockwise blue-green alternation is forced to continue for two more dominoes, and we find that a 5</a:t>
            </a:r>
            <a:r>
              <a:rPr lang="en-US" baseline="30000" dirty="0"/>
              <a:t>th</a:t>
            </a:r>
            <a:r>
              <a:rPr lang="en-US" dirty="0"/>
              <a:t> color is needed the domino labeled X.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56E22C5-F23F-5444-B7F0-2B378DD66175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2DB0F-0404-FA43-9547-09A4CAC1C1AD}"/>
              </a:ext>
            </a:extLst>
          </p:cNvPr>
          <p:cNvSpPr txBox="1"/>
          <p:nvPr/>
        </p:nvSpPr>
        <p:spPr>
          <a:xfrm>
            <a:off x="5943553" y="432445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21CA36C-5E39-F94E-8273-47B27DDA343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DE1AC54-B260-6546-9690-C45120C7ADB6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9038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89AD69-1713-4F45-BCCF-14C97EEF4210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4940550-A935-7841-B75A-B5065A7892BB}"/>
              </a:ext>
            </a:extLst>
          </p:cNvPr>
          <p:cNvSpPr txBox="1"/>
          <p:nvPr/>
        </p:nvSpPr>
        <p:spPr>
          <a:xfrm>
            <a:off x="2514442" y="656887"/>
            <a:ext cx="7163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a configuration of dominoes that cannot be colored with four colors.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2EA7762-F653-3641-9D57-07AE1A664629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</a:t>
            </a:r>
          </a:p>
        </p:txBody>
      </p:sp>
    </p:spTree>
    <p:extLst>
      <p:ext uri="{BB962C8B-B14F-4D97-AF65-F5344CB8AC3E}">
        <p14:creationId xmlns:p14="http://schemas.microsoft.com/office/powerpoint/2010/main" val="2642079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19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B80F72-E167-D94E-B611-0D169B94E794}"/>
              </a:ext>
            </a:extLst>
          </p:cNvPr>
          <p:cNvSpPr txBox="1"/>
          <p:nvPr/>
        </p:nvSpPr>
        <p:spPr>
          <a:xfrm>
            <a:off x="3690627" y="657909"/>
            <a:ext cx="4810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Therefore, we must try a different color for B.</a:t>
            </a:r>
          </a:p>
          <a:p>
            <a:pPr algn="ctr"/>
            <a:r>
              <a:rPr lang="en-US" dirty="0"/>
              <a:t>The only color remaining is green.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DBACB2A-031D-7A47-B012-BC0B76A6CF6F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DCCE203-C51A-9844-8119-7BE7286B4CCD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24288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B80F72-E167-D94E-B611-0D169B94E794}"/>
              </a:ext>
            </a:extLst>
          </p:cNvPr>
          <p:cNvSpPr txBox="1"/>
          <p:nvPr/>
        </p:nvSpPr>
        <p:spPr>
          <a:xfrm>
            <a:off x="3667476" y="657909"/>
            <a:ext cx="4874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dominoes below and to the right of B are forced to be red, blue, and yellow, in that order.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FD84FE2-FD20-4F4F-8A25-ED19037DEB6B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C5347A7-97BA-9847-97E5-E85D4B9F8C55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36298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EE0C2F0-8D34-D84F-960F-3D213970B778}"/>
              </a:ext>
            </a:extLst>
          </p:cNvPr>
          <p:cNvSpPr txBox="1"/>
          <p:nvPr/>
        </p:nvSpPr>
        <p:spPr>
          <a:xfrm>
            <a:off x="3051512" y="652046"/>
            <a:ext cx="6088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One domino farther to the right is forced to be green.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BC3B317-6F35-274D-9894-89D77F099636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F0F9574-CB76-D54B-B440-9E7F385322DE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61337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B9DBD4C-E1FC-C44C-A045-A55E50B805BB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E1943F0-D95F-064D-AA51-FF1969BD83A0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DEBDE59-84CF-0E41-9D48-8A26070F24DA}"/>
              </a:ext>
            </a:extLst>
          </p:cNvPr>
          <p:cNvSpPr txBox="1"/>
          <p:nvPr/>
        </p:nvSpPr>
        <p:spPr>
          <a:xfrm>
            <a:off x="2974697" y="652046"/>
            <a:ext cx="6269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two dominoes adjacent to the green one are likewise forced.</a:t>
            </a:r>
          </a:p>
        </p:txBody>
      </p:sp>
    </p:spTree>
    <p:extLst>
      <p:ext uri="{BB962C8B-B14F-4D97-AF65-F5344CB8AC3E}">
        <p14:creationId xmlns:p14="http://schemas.microsoft.com/office/powerpoint/2010/main" val="3529285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B9DBD4C-E1FC-C44C-A045-A55E50B805BB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E1943F0-D95F-064D-AA51-FF1969BD83A0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4FFEC30-9780-884E-9C88-C02907FF7B8F}"/>
              </a:ext>
            </a:extLst>
          </p:cNvPr>
          <p:cNvSpPr txBox="1"/>
          <p:nvPr/>
        </p:nvSpPr>
        <p:spPr>
          <a:xfrm>
            <a:off x="3316008" y="657909"/>
            <a:ext cx="5559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next domino up is forced to be red, thus forcing us to</a:t>
            </a:r>
          </a:p>
          <a:p>
            <a:pPr algn="ctr"/>
            <a:r>
              <a:rPr lang="en-US" dirty="0"/>
              <a:t>use a 5</a:t>
            </a:r>
            <a:r>
              <a:rPr lang="en-US" baseline="30000" dirty="0"/>
              <a:t>th</a:t>
            </a:r>
            <a:r>
              <a:rPr lang="en-US" dirty="0"/>
              <a:t> color for the domino labeled X, a contradiction.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CBCC66-64CC-174D-BC9F-F8C6C51E61BE}"/>
              </a:ext>
            </a:extLst>
          </p:cNvPr>
          <p:cNvSpPr txBox="1"/>
          <p:nvPr/>
        </p:nvSpPr>
        <p:spPr>
          <a:xfrm>
            <a:off x="7455722" y="410843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08057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D5F4C1E-A103-6E4B-80C7-0D6072BC8BE3}"/>
              </a:ext>
            </a:extLst>
          </p:cNvPr>
          <p:cNvSpPr txBox="1"/>
          <p:nvPr/>
        </p:nvSpPr>
        <p:spPr>
          <a:xfrm>
            <a:off x="3174848" y="657909"/>
            <a:ext cx="5842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Both choices for B have been exhausted, so now we must go</a:t>
            </a:r>
          </a:p>
          <a:p>
            <a:pPr algn="ctr"/>
            <a:r>
              <a:rPr lang="en-US" dirty="0"/>
              <a:t>back and try a different color for A.  The only one left is blue.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73042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D5F4C1E-A103-6E4B-80C7-0D6072BC8BE3}"/>
              </a:ext>
            </a:extLst>
          </p:cNvPr>
          <p:cNvSpPr txBox="1"/>
          <p:nvPr/>
        </p:nvSpPr>
        <p:spPr>
          <a:xfrm>
            <a:off x="3291675" y="657909"/>
            <a:ext cx="560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dominoes on either side of the yellow one are forced </a:t>
            </a:r>
          </a:p>
          <a:p>
            <a:pPr algn="ctr"/>
            <a:r>
              <a:rPr lang="en-US" dirty="0"/>
              <a:t>to a particular color.  The one on the right must be red.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24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B0767F-DB6A-C24B-9C40-2392A66AAE1B}"/>
              </a:ext>
            </a:extLst>
          </p:cNvPr>
          <p:cNvSpPr txBox="1"/>
          <p:nvPr/>
        </p:nvSpPr>
        <p:spPr>
          <a:xfrm>
            <a:off x="3051512" y="652046"/>
            <a:ext cx="6088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two dominoes adjacent to the red one are likewise forced.</a:t>
            </a:r>
          </a:p>
        </p:txBody>
      </p:sp>
    </p:spTree>
    <p:extLst>
      <p:ext uri="{BB962C8B-B14F-4D97-AF65-F5344CB8AC3E}">
        <p14:creationId xmlns:p14="http://schemas.microsoft.com/office/powerpoint/2010/main" val="386348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27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B23BC50-5B86-F146-92DD-11B7D5369724}"/>
              </a:ext>
            </a:extLst>
          </p:cNvPr>
          <p:cNvSpPr txBox="1"/>
          <p:nvPr/>
        </p:nvSpPr>
        <p:spPr>
          <a:xfrm>
            <a:off x="3132031" y="657909"/>
            <a:ext cx="5927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other dominoes surrounding the blue one just colored are forced to be yellow, red, and green, in that order.</a:t>
            </a:r>
          </a:p>
        </p:txBody>
      </p:sp>
    </p:spTree>
    <p:extLst>
      <p:ext uri="{BB962C8B-B14F-4D97-AF65-F5344CB8AC3E}">
        <p14:creationId xmlns:p14="http://schemas.microsoft.com/office/powerpoint/2010/main" val="32021137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28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B23BC50-5B86-F146-92DD-11B7D5369724}"/>
              </a:ext>
            </a:extLst>
          </p:cNvPr>
          <p:cNvSpPr txBox="1"/>
          <p:nvPr/>
        </p:nvSpPr>
        <p:spPr>
          <a:xfrm>
            <a:off x="3055291" y="657909"/>
            <a:ext cx="6081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Three more dominoes moving counterclockwise around the green one are forced to be yellow, red, and blue, in that order.</a:t>
            </a:r>
          </a:p>
        </p:txBody>
      </p:sp>
    </p:spTree>
    <p:extLst>
      <p:ext uri="{BB962C8B-B14F-4D97-AF65-F5344CB8AC3E}">
        <p14:creationId xmlns:p14="http://schemas.microsoft.com/office/powerpoint/2010/main" val="263291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89AD69-1713-4F45-BCCF-14C97EEF4210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065C9E-658A-A04C-A293-D59B29899976}"/>
              </a:ext>
            </a:extLst>
          </p:cNvPr>
          <p:cNvSpPr txBox="1"/>
          <p:nvPr/>
        </p:nvSpPr>
        <p:spPr>
          <a:xfrm>
            <a:off x="2837288" y="657909"/>
            <a:ext cx="6517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We will prove it by contradiction.  We assume that it </a:t>
            </a:r>
            <a:r>
              <a:rPr lang="en-US" i="1" dirty="0"/>
              <a:t>can</a:t>
            </a:r>
            <a:r>
              <a:rPr lang="en-US" dirty="0"/>
              <a:t> be colored</a:t>
            </a:r>
          </a:p>
          <a:p>
            <a:pPr algn="ctr"/>
            <a:r>
              <a:rPr lang="en-US" dirty="0"/>
              <a:t>with 4 colors.  The four squares in the center require all 4 colors.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31032B-A378-6A42-A54A-4460A2A018AF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</a:t>
            </a:r>
          </a:p>
        </p:txBody>
      </p:sp>
    </p:spTree>
    <p:extLst>
      <p:ext uri="{BB962C8B-B14F-4D97-AF65-F5344CB8AC3E}">
        <p14:creationId xmlns:p14="http://schemas.microsoft.com/office/powerpoint/2010/main" val="138226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29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B23BC50-5B86-F146-92DD-11B7D5369724}"/>
              </a:ext>
            </a:extLst>
          </p:cNvPr>
          <p:cNvSpPr txBox="1"/>
          <p:nvPr/>
        </p:nvSpPr>
        <p:spPr>
          <a:xfrm>
            <a:off x="4235542" y="657909"/>
            <a:ext cx="4020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Now the horizontal domino below the four in the middle is forced to be green.</a:t>
            </a:r>
          </a:p>
        </p:txBody>
      </p:sp>
    </p:spTree>
    <p:extLst>
      <p:ext uri="{BB962C8B-B14F-4D97-AF65-F5344CB8AC3E}">
        <p14:creationId xmlns:p14="http://schemas.microsoft.com/office/powerpoint/2010/main" val="34815957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30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A2BB782-9EB0-1D43-AD79-34AC6C584EB1}"/>
              </a:ext>
            </a:extLst>
          </p:cNvPr>
          <p:cNvSpPr txBox="1"/>
          <p:nvPr/>
        </p:nvSpPr>
        <p:spPr>
          <a:xfrm>
            <a:off x="3005347" y="657909"/>
            <a:ext cx="6181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Three more dominoes moving clockwise around the green one just colored are forced to be yellow, red, and blue, in that order.</a:t>
            </a:r>
          </a:p>
        </p:txBody>
      </p:sp>
    </p:spTree>
    <p:extLst>
      <p:ext uri="{BB962C8B-B14F-4D97-AF65-F5344CB8AC3E}">
        <p14:creationId xmlns:p14="http://schemas.microsoft.com/office/powerpoint/2010/main" val="22897887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31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A2BB782-9EB0-1D43-AD79-34AC6C584EB1}"/>
              </a:ext>
            </a:extLst>
          </p:cNvPr>
          <p:cNvSpPr txBox="1"/>
          <p:nvPr/>
        </p:nvSpPr>
        <p:spPr>
          <a:xfrm>
            <a:off x="3730800" y="671723"/>
            <a:ext cx="473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Two dominoes to the left of the same green one are forced to be red and yellow, in that order.</a:t>
            </a:r>
          </a:p>
        </p:txBody>
      </p:sp>
    </p:spTree>
    <p:extLst>
      <p:ext uri="{BB962C8B-B14F-4D97-AF65-F5344CB8AC3E}">
        <p14:creationId xmlns:p14="http://schemas.microsoft.com/office/powerpoint/2010/main" val="19163424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32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20E4220-5B7E-0947-818D-85E3AA4C3211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460582-7984-C744-9C0E-E907D9F2EFA9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A2BB782-9EB0-1D43-AD79-34AC6C584EB1}"/>
              </a:ext>
            </a:extLst>
          </p:cNvPr>
          <p:cNvSpPr txBox="1"/>
          <p:nvPr/>
        </p:nvSpPr>
        <p:spPr>
          <a:xfrm>
            <a:off x="2631257" y="657909"/>
            <a:ext cx="6929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Two next two dominoes moving up are forced to be blue and green.  The domino labeled X requires a 5</a:t>
            </a:r>
            <a:r>
              <a:rPr lang="en-US" baseline="30000" dirty="0"/>
              <a:t>th</a:t>
            </a:r>
            <a:r>
              <a:rPr lang="en-US" dirty="0"/>
              <a:t> color, contradicting our assumption.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CACDEC-7A53-B848-9355-1FAC851E00E9}"/>
              </a:ext>
            </a:extLst>
          </p:cNvPr>
          <p:cNvSpPr txBox="1"/>
          <p:nvPr/>
        </p:nvSpPr>
        <p:spPr>
          <a:xfrm>
            <a:off x="4437348" y="4087535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464850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89AD69-1713-4F45-BCCF-14C97EEF4210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065C9E-658A-A04C-A293-D59B29899976}"/>
              </a:ext>
            </a:extLst>
          </p:cNvPr>
          <p:cNvSpPr txBox="1"/>
          <p:nvPr/>
        </p:nvSpPr>
        <p:spPr>
          <a:xfrm>
            <a:off x="3283566" y="657909"/>
            <a:ext cx="56248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As we have run out of possibilities for A, we may conclude</a:t>
            </a:r>
          </a:p>
          <a:p>
            <a:pPr algn="ctr"/>
            <a:r>
              <a:rPr lang="en-US" dirty="0"/>
              <a:t>that it is impossible to color this figure using only 4 colors.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31032B-A378-6A42-A54A-4460A2A018AF}"/>
              </a:ext>
            </a:extLst>
          </p:cNvPr>
          <p:cNvSpPr txBox="1"/>
          <p:nvPr/>
        </p:nvSpPr>
        <p:spPr>
          <a:xfrm>
            <a:off x="752354" y="611743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33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BB8CDB-5D86-E642-A1A3-491B431528BA}"/>
              </a:ext>
            </a:extLst>
          </p:cNvPr>
          <p:cNvSpPr txBox="1"/>
          <p:nvPr/>
        </p:nvSpPr>
        <p:spPr>
          <a:xfrm>
            <a:off x="5937142" y="17321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4915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89AD69-1713-4F45-BCCF-14C97EEF4210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065C9E-658A-A04C-A293-D59B29899976}"/>
              </a:ext>
            </a:extLst>
          </p:cNvPr>
          <p:cNvSpPr txBox="1"/>
          <p:nvPr/>
        </p:nvSpPr>
        <p:spPr>
          <a:xfrm>
            <a:off x="2690974" y="657909"/>
            <a:ext cx="6810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domino above the four in the center must be either yellow or blue.</a:t>
            </a:r>
          </a:p>
          <a:p>
            <a:pPr algn="ctr"/>
            <a:r>
              <a:rPr lang="en-US" dirty="0"/>
              <a:t>Since the entire figure has left-right symmetry, it suffices to try yellow.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DEAECC6-F180-2649-807E-2410A8260516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3</a:t>
            </a:r>
          </a:p>
        </p:txBody>
      </p:sp>
    </p:spTree>
    <p:extLst>
      <p:ext uri="{BB962C8B-B14F-4D97-AF65-F5344CB8AC3E}">
        <p14:creationId xmlns:p14="http://schemas.microsoft.com/office/powerpoint/2010/main" val="587054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065C9E-658A-A04C-A293-D59B29899976}"/>
              </a:ext>
            </a:extLst>
          </p:cNvPr>
          <p:cNvSpPr txBox="1"/>
          <p:nvPr/>
        </p:nvSpPr>
        <p:spPr>
          <a:xfrm>
            <a:off x="3305500" y="657909"/>
            <a:ext cx="5581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domino labeled A can be any color other than yellow.</a:t>
            </a:r>
          </a:p>
          <a:p>
            <a:pPr algn="ctr"/>
            <a:r>
              <a:rPr lang="en-US" dirty="0"/>
              <a:t>We will try each one in turn.  First red.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1C9810C-123D-6447-A5DA-4592C04A0F26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44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A95E567-981D-0348-A386-2626160226C2}"/>
              </a:ext>
            </a:extLst>
          </p:cNvPr>
          <p:cNvSpPr txBox="1"/>
          <p:nvPr/>
        </p:nvSpPr>
        <p:spPr>
          <a:xfrm>
            <a:off x="3265650" y="652046"/>
            <a:ext cx="5422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 there is a domino that is forced to be colored blue.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7C3997F-D1D1-D943-91D7-914A64B012D5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60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A95E567-981D-0348-A386-2626160226C2}"/>
              </a:ext>
            </a:extLst>
          </p:cNvPr>
          <p:cNvSpPr txBox="1"/>
          <p:nvPr/>
        </p:nvSpPr>
        <p:spPr>
          <a:xfrm>
            <a:off x="3051512" y="652046"/>
            <a:ext cx="6088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two dominoes adjacent to the blue one are likewise forced.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E7CD871-EB33-7141-BB5C-258B6D4CA659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28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7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0E1F0-24B6-1D4F-8017-C610819E8DAC}"/>
              </a:ext>
            </a:extLst>
          </p:cNvPr>
          <p:cNvSpPr txBox="1"/>
          <p:nvPr/>
        </p:nvSpPr>
        <p:spPr>
          <a:xfrm>
            <a:off x="7465669" y="2379711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E3FC441-4A02-C04C-AC9B-0A08C2B53BBB}"/>
              </a:ext>
            </a:extLst>
          </p:cNvPr>
          <p:cNvSpPr txBox="1"/>
          <p:nvPr/>
        </p:nvSpPr>
        <p:spPr>
          <a:xfrm>
            <a:off x="2859378" y="657909"/>
            <a:ext cx="6473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next domino in this column is forced to be yellow.  The domino</a:t>
            </a:r>
          </a:p>
          <a:p>
            <a:pPr algn="ctr"/>
            <a:r>
              <a:rPr lang="en-US" dirty="0"/>
              <a:t>labeled X requires a 5</a:t>
            </a:r>
            <a:r>
              <a:rPr lang="en-US" baseline="30000" dirty="0"/>
              <a:t>th</a:t>
            </a:r>
            <a:r>
              <a:rPr lang="en-US" dirty="0"/>
              <a:t> color, thus contradicting our assumption.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0AD315C-53C7-4847-B9DD-1174636E6412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57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CA04B9-E527-944E-8D83-C5E16BF7C575}"/>
              </a:ext>
            </a:extLst>
          </p:cNvPr>
          <p:cNvSpPr/>
          <p:nvPr/>
        </p:nvSpPr>
        <p:spPr>
          <a:xfrm>
            <a:off x="5663952" y="2564904"/>
            <a:ext cx="432048" cy="864096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13775-4F67-5A46-8EE8-6C60BE858A43}"/>
              </a:ext>
            </a:extLst>
          </p:cNvPr>
          <p:cNvSpPr/>
          <p:nvPr/>
        </p:nvSpPr>
        <p:spPr>
          <a:xfrm>
            <a:off x="6096000" y="2564904"/>
            <a:ext cx="432048" cy="86409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CD3393-37D4-F24D-B467-BE4AE4A1D805}"/>
              </a:ext>
            </a:extLst>
          </p:cNvPr>
          <p:cNvSpPr/>
          <p:nvPr/>
        </p:nvSpPr>
        <p:spPr>
          <a:xfrm>
            <a:off x="5663952" y="3429000"/>
            <a:ext cx="432048" cy="8640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3DE09B-0804-A24F-8839-DB3A3A6B23B1}"/>
              </a:ext>
            </a:extLst>
          </p:cNvPr>
          <p:cNvSpPr/>
          <p:nvPr/>
        </p:nvSpPr>
        <p:spPr>
          <a:xfrm>
            <a:off x="6096000" y="3429000"/>
            <a:ext cx="432048" cy="864096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4B56E-8393-8F4E-866C-78B470A40C77}"/>
              </a:ext>
            </a:extLst>
          </p:cNvPr>
          <p:cNvSpPr/>
          <p:nvPr/>
        </p:nvSpPr>
        <p:spPr>
          <a:xfrm>
            <a:off x="5663952" y="1700808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50CDB-395A-EE46-A500-15717EEC15D8}"/>
              </a:ext>
            </a:extLst>
          </p:cNvPr>
          <p:cNvSpPr/>
          <p:nvPr/>
        </p:nvSpPr>
        <p:spPr>
          <a:xfrm>
            <a:off x="5663952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BBE8-535A-9045-B127-A3B73EAB1815}"/>
              </a:ext>
            </a:extLst>
          </p:cNvPr>
          <p:cNvSpPr/>
          <p:nvPr/>
        </p:nvSpPr>
        <p:spPr>
          <a:xfrm>
            <a:off x="5663952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225C1-C9FC-1648-A585-2AE93961CC4D}"/>
              </a:ext>
            </a:extLst>
          </p:cNvPr>
          <p:cNvSpPr/>
          <p:nvPr/>
        </p:nvSpPr>
        <p:spPr>
          <a:xfrm>
            <a:off x="6528048" y="213285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F447C9-34BD-F447-B62F-0387F0987E1D}"/>
              </a:ext>
            </a:extLst>
          </p:cNvPr>
          <p:cNvSpPr/>
          <p:nvPr/>
        </p:nvSpPr>
        <p:spPr>
          <a:xfrm>
            <a:off x="6528048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4CD7E-7883-1949-8F69-DD76E676686E}"/>
              </a:ext>
            </a:extLst>
          </p:cNvPr>
          <p:cNvSpPr/>
          <p:nvPr/>
        </p:nvSpPr>
        <p:spPr>
          <a:xfrm>
            <a:off x="6528048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9A5C8-6FB4-4048-9461-A63DEC1C75EE}"/>
              </a:ext>
            </a:extLst>
          </p:cNvPr>
          <p:cNvSpPr/>
          <p:nvPr/>
        </p:nvSpPr>
        <p:spPr>
          <a:xfrm>
            <a:off x="6528048" y="256490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67B351-3E95-1445-A944-C6EE83CF1A96}"/>
              </a:ext>
            </a:extLst>
          </p:cNvPr>
          <p:cNvSpPr/>
          <p:nvPr/>
        </p:nvSpPr>
        <p:spPr>
          <a:xfrm>
            <a:off x="6528048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2C35A7-5A4B-F64E-BBBC-DEFF00DAA801}"/>
              </a:ext>
            </a:extLst>
          </p:cNvPr>
          <p:cNvSpPr/>
          <p:nvPr/>
        </p:nvSpPr>
        <p:spPr>
          <a:xfrm>
            <a:off x="6528048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7CE5BC-4EEF-E941-BACE-E79C36720928}"/>
              </a:ext>
            </a:extLst>
          </p:cNvPr>
          <p:cNvSpPr/>
          <p:nvPr/>
        </p:nvSpPr>
        <p:spPr>
          <a:xfrm>
            <a:off x="6528048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1405E0-6D14-D649-8F50-0C81CC465ED6}"/>
              </a:ext>
            </a:extLst>
          </p:cNvPr>
          <p:cNvSpPr/>
          <p:nvPr/>
        </p:nvSpPr>
        <p:spPr>
          <a:xfrm>
            <a:off x="6528048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9AFB-8D71-6A4E-8CC3-E7CF7FE439C7}"/>
              </a:ext>
            </a:extLst>
          </p:cNvPr>
          <p:cNvSpPr/>
          <p:nvPr/>
        </p:nvSpPr>
        <p:spPr>
          <a:xfrm>
            <a:off x="4799856" y="2132856"/>
            <a:ext cx="86409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D61834-8564-104F-B316-670212DACEEB}"/>
              </a:ext>
            </a:extLst>
          </p:cNvPr>
          <p:cNvSpPr/>
          <p:nvPr/>
        </p:nvSpPr>
        <p:spPr>
          <a:xfrm>
            <a:off x="4799856" y="1700808"/>
            <a:ext cx="864096" cy="432048"/>
          </a:xfrm>
          <a:prstGeom prst="rect">
            <a:avLst/>
          </a:prstGeom>
          <a:solidFill>
            <a:srgbClr val="FF5B7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39E2D7-755E-384F-B19F-CFA9DA91E33C}"/>
              </a:ext>
            </a:extLst>
          </p:cNvPr>
          <p:cNvSpPr/>
          <p:nvPr/>
        </p:nvSpPr>
        <p:spPr>
          <a:xfrm>
            <a:off x="4799856" y="2996952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46DD7C-16EB-9448-8310-C5771EAC121D}"/>
              </a:ext>
            </a:extLst>
          </p:cNvPr>
          <p:cNvSpPr/>
          <p:nvPr/>
        </p:nvSpPr>
        <p:spPr>
          <a:xfrm>
            <a:off x="4799856" y="2564904"/>
            <a:ext cx="864096" cy="43204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1DB5C8-9772-264E-AB93-45E259CEF2CD}"/>
              </a:ext>
            </a:extLst>
          </p:cNvPr>
          <p:cNvSpPr/>
          <p:nvPr/>
        </p:nvSpPr>
        <p:spPr>
          <a:xfrm>
            <a:off x="4799856" y="386104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B32C5D-ACED-6742-AF1F-B813946E6AED}"/>
              </a:ext>
            </a:extLst>
          </p:cNvPr>
          <p:cNvSpPr/>
          <p:nvPr/>
        </p:nvSpPr>
        <p:spPr>
          <a:xfrm>
            <a:off x="4799856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AF3725-24B4-2A46-A236-93C30762B4B7}"/>
              </a:ext>
            </a:extLst>
          </p:cNvPr>
          <p:cNvSpPr/>
          <p:nvPr/>
        </p:nvSpPr>
        <p:spPr>
          <a:xfrm>
            <a:off x="4799856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8497F4-B088-D149-A94F-17D76ED7C7CF}"/>
              </a:ext>
            </a:extLst>
          </p:cNvPr>
          <p:cNvSpPr/>
          <p:nvPr/>
        </p:nvSpPr>
        <p:spPr>
          <a:xfrm>
            <a:off x="4799856" y="4293096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145F93-A337-DD40-B251-BABD07FCC3FD}"/>
              </a:ext>
            </a:extLst>
          </p:cNvPr>
          <p:cNvSpPr/>
          <p:nvPr/>
        </p:nvSpPr>
        <p:spPr>
          <a:xfrm>
            <a:off x="7392144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7AC4CF-7953-F744-BC80-7A0652B30B38}"/>
              </a:ext>
            </a:extLst>
          </p:cNvPr>
          <p:cNvSpPr/>
          <p:nvPr/>
        </p:nvSpPr>
        <p:spPr>
          <a:xfrm>
            <a:off x="7824192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74CD18-8AAB-824C-BF4B-6FA796321D42}"/>
              </a:ext>
            </a:extLst>
          </p:cNvPr>
          <p:cNvSpPr/>
          <p:nvPr/>
        </p:nvSpPr>
        <p:spPr>
          <a:xfrm>
            <a:off x="7392144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3364B-2C8A-7847-9C6F-1B241E082733}"/>
              </a:ext>
            </a:extLst>
          </p:cNvPr>
          <p:cNvSpPr/>
          <p:nvPr/>
        </p:nvSpPr>
        <p:spPr>
          <a:xfrm>
            <a:off x="3935760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26F6F1-CE5E-444F-9F38-3A9F18AF0A6A}"/>
              </a:ext>
            </a:extLst>
          </p:cNvPr>
          <p:cNvSpPr/>
          <p:nvPr/>
        </p:nvSpPr>
        <p:spPr>
          <a:xfrm>
            <a:off x="4367808" y="2132856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41B139-D4D9-BB48-BE6D-E7E7BDE0D7D5}"/>
              </a:ext>
            </a:extLst>
          </p:cNvPr>
          <p:cNvSpPr/>
          <p:nvPr/>
        </p:nvSpPr>
        <p:spPr>
          <a:xfrm>
            <a:off x="3935760" y="1700808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78F3F9-DDF8-9D45-8DA0-C6A8AAD6D8C2}"/>
              </a:ext>
            </a:extLst>
          </p:cNvPr>
          <p:cNvSpPr/>
          <p:nvPr/>
        </p:nvSpPr>
        <p:spPr>
          <a:xfrm>
            <a:off x="7392144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7FEAB0F-50B2-CC4D-9503-141522ACC813}"/>
              </a:ext>
            </a:extLst>
          </p:cNvPr>
          <p:cNvSpPr/>
          <p:nvPr/>
        </p:nvSpPr>
        <p:spPr>
          <a:xfrm>
            <a:off x="7824192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F605BD-26C5-8741-9257-1D5DCEEA6CB9}"/>
              </a:ext>
            </a:extLst>
          </p:cNvPr>
          <p:cNvSpPr/>
          <p:nvPr/>
        </p:nvSpPr>
        <p:spPr>
          <a:xfrm>
            <a:off x="7392144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AC6D51-ADBD-3945-8AF1-F6D5BE756A17}"/>
              </a:ext>
            </a:extLst>
          </p:cNvPr>
          <p:cNvSpPr/>
          <p:nvPr/>
        </p:nvSpPr>
        <p:spPr>
          <a:xfrm>
            <a:off x="3935760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4D14BA-5617-9A42-B28D-124559709CF0}"/>
              </a:ext>
            </a:extLst>
          </p:cNvPr>
          <p:cNvSpPr/>
          <p:nvPr/>
        </p:nvSpPr>
        <p:spPr>
          <a:xfrm>
            <a:off x="4367808" y="3861048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B13740-83F5-184A-BAED-2C5E6470A767}"/>
              </a:ext>
            </a:extLst>
          </p:cNvPr>
          <p:cNvSpPr/>
          <p:nvPr/>
        </p:nvSpPr>
        <p:spPr>
          <a:xfrm>
            <a:off x="3935760" y="4725144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281EFB-3321-7E4A-AEE0-33CBEE70D061}"/>
              </a:ext>
            </a:extLst>
          </p:cNvPr>
          <p:cNvSpPr/>
          <p:nvPr/>
        </p:nvSpPr>
        <p:spPr>
          <a:xfrm>
            <a:off x="782419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9562A4-74AA-7145-9A7B-43BF6E041EF4}"/>
              </a:ext>
            </a:extLst>
          </p:cNvPr>
          <p:cNvSpPr/>
          <p:nvPr/>
        </p:nvSpPr>
        <p:spPr>
          <a:xfrm>
            <a:off x="782419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78D5BB-2D8B-BF49-95A1-C19B11F9C0F4}"/>
              </a:ext>
            </a:extLst>
          </p:cNvPr>
          <p:cNvSpPr/>
          <p:nvPr/>
        </p:nvSpPr>
        <p:spPr>
          <a:xfrm>
            <a:off x="7392144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1C464E-A92F-2E4A-99D3-DCF769353DB9}"/>
              </a:ext>
            </a:extLst>
          </p:cNvPr>
          <p:cNvSpPr/>
          <p:nvPr/>
        </p:nvSpPr>
        <p:spPr>
          <a:xfrm>
            <a:off x="4367808" y="2996952"/>
            <a:ext cx="432048" cy="8640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3B4C41-5073-1349-A5EB-6E851E504295}"/>
              </a:ext>
            </a:extLst>
          </p:cNvPr>
          <p:cNvSpPr/>
          <p:nvPr/>
        </p:nvSpPr>
        <p:spPr>
          <a:xfrm>
            <a:off x="3503712" y="3429000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C9B52C3-B521-D144-A484-E65F6C109502}"/>
              </a:ext>
            </a:extLst>
          </p:cNvPr>
          <p:cNvSpPr/>
          <p:nvPr/>
        </p:nvSpPr>
        <p:spPr>
          <a:xfrm>
            <a:off x="3503712" y="2996952"/>
            <a:ext cx="864096" cy="432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7A14D5-49BC-5741-8620-B406B23C5C98}"/>
              </a:ext>
            </a:extLst>
          </p:cNvPr>
          <p:cNvSpPr txBox="1"/>
          <p:nvPr/>
        </p:nvSpPr>
        <p:spPr>
          <a:xfrm>
            <a:off x="752354" y="611743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 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0E1F0-24B6-1D4F-8017-C610819E8DAC}"/>
              </a:ext>
            </a:extLst>
          </p:cNvPr>
          <p:cNvSpPr txBox="1"/>
          <p:nvPr/>
        </p:nvSpPr>
        <p:spPr>
          <a:xfrm>
            <a:off x="4431386" y="238023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E3FC441-4A02-C04C-AC9B-0A08C2B53BBB}"/>
              </a:ext>
            </a:extLst>
          </p:cNvPr>
          <p:cNvSpPr txBox="1"/>
          <p:nvPr/>
        </p:nvSpPr>
        <p:spPr>
          <a:xfrm>
            <a:off x="1728882" y="611609"/>
            <a:ext cx="87342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On Page 3 we used a symmetry argument to say that the domino labeled ‘Y or B’ could</a:t>
            </a:r>
          </a:p>
          <a:p>
            <a:pPr algn="ctr"/>
            <a:r>
              <a:rPr lang="en-US" dirty="0"/>
              <a:t>be colored yellow without loss of generality.  If we had chosen blue, all the steps shown on</a:t>
            </a:r>
          </a:p>
          <a:p>
            <a:pPr algn="ctr"/>
            <a:r>
              <a:rPr lang="en-US" dirty="0"/>
              <a:t>Pages 4 to 7 would be the same, except with different colors and reflected about the center.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60FA71B-AF68-AC40-9AAA-5835C6CBE3D3}"/>
              </a:ext>
            </a:extLst>
          </p:cNvPr>
          <p:cNvSpPr/>
          <p:nvPr/>
        </p:nvSpPr>
        <p:spPr>
          <a:xfrm>
            <a:off x="5663952" y="2132856"/>
            <a:ext cx="864096" cy="432048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 or B</a:t>
            </a:r>
          </a:p>
        </p:txBody>
      </p:sp>
    </p:spTree>
    <p:extLst>
      <p:ext uri="{BB962C8B-B14F-4D97-AF65-F5344CB8AC3E}">
        <p14:creationId xmlns:p14="http://schemas.microsoft.com/office/powerpoint/2010/main" val="2746207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857</Words>
  <Application>Microsoft Macintosh PowerPoint</Application>
  <PresentationFormat>Widescreen</PresentationFormat>
  <Paragraphs>129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Coloring Dominoes*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Tiling the Plane with Dominoes </dc:title>
  <dc:creator>Microsoft Office User</dc:creator>
  <cp:lastModifiedBy>Microsoft Office User</cp:lastModifiedBy>
  <cp:revision>43</cp:revision>
  <dcterms:created xsi:type="dcterms:W3CDTF">2026-06-21T07:57:21Z</dcterms:created>
  <dcterms:modified xsi:type="dcterms:W3CDTF">2026-06-22T02:15:49Z</dcterms:modified>
</cp:coreProperties>
</file>